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79" r:id="rId7"/>
    <p:sldId id="307" r:id="rId8"/>
    <p:sldId id="261" r:id="rId9"/>
    <p:sldId id="262" r:id="rId10"/>
    <p:sldId id="263" r:id="rId11"/>
    <p:sldId id="264" r:id="rId12"/>
    <p:sldId id="265" r:id="rId13"/>
    <p:sldId id="266" r:id="rId14"/>
    <p:sldId id="306" r:id="rId15"/>
    <p:sldId id="267" r:id="rId16"/>
    <p:sldId id="268" r:id="rId17"/>
    <p:sldId id="269" r:id="rId18"/>
    <p:sldId id="270" r:id="rId19"/>
    <p:sldId id="310" r:id="rId20"/>
    <p:sldId id="280" r:id="rId21"/>
    <p:sldId id="308" r:id="rId22"/>
    <p:sldId id="309" r:id="rId23"/>
    <p:sldId id="271" r:id="rId24"/>
    <p:sldId id="274" r:id="rId25"/>
    <p:sldId id="275" r:id="rId26"/>
    <p:sldId id="276" r:id="rId27"/>
    <p:sldId id="272" r:id="rId28"/>
    <p:sldId id="273" r:id="rId29"/>
    <p:sldId id="277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10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37:0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638 365 24575,'-1'-6'0,"-1"-1"0,1 1 0,-1-1 0,0 1 0,-1 0 0,0 0 0,0 0 0,-6-10 0,-6-10 0,-25-41 0,35 59 0,0 1 0,-1 0 0,1 1 0,-1-1 0,0 1 0,-1 1 0,-13-10 0,0-2 0,16 15 0,1 0 0,-1-1 0,0 1 0,0 0 0,0 1 0,0-1 0,-6 0 0,-16-9 0,9 2 0,0 1 0,0 0 0,-1 1 0,0 1 0,0 1 0,-27-5 0,41 9 0,0 1 0,1 0 0,-1 0 0,0 0 0,0 0 0,1 0 0,-1 1 0,0 0 0,1 0 0,-1 0 0,0 0 0,1 0 0,-1 1 0,1-1 0,0 1 0,0 0 0,-1 0 0,1 0 0,0 1 0,1-1 0,-1 1 0,0-1 0,1 1 0,-1 0 0,1 0 0,0 0 0,0 0 0,0 1 0,1-1 0,-1 0 0,1 1 0,0-1 0,0 1 0,-1 4 0,-3 9 0,-1 1 0,-11 24 0,1-3 0,10-19 0,0 1 0,2 0 0,0 0 0,-1 38 0,3-36 0,-3 14 0,4-30 0,-1 1 0,1 0 0,1 0 0,0 1 0,0-1 0,0 0 0,3 13 0,2 6 0,-3-17 0,-1-1 0,2 0 0,-1 0 0,1-1 0,0 1 0,7 12 0,41 54 0,-48-71 0,0 0 0,1-1 0,-1 1 0,1-1 0,8 6 0,-8-6 0,1 0 0,-1 1 0,0 0 0,0-1 0,3 6 0,-5-6 0,0-1 0,0 1 0,0-1 0,0 0 0,0 0 0,0 0 0,1 0 0,-1 0 0,1 0 0,0 0 0,-1-1 0,1 0 0,0 1 0,0-1 0,0 0 0,0 0 0,0-1 0,0 1 0,0 0 0,0-1 0,0 0 0,0 0 0,0 0 0,0 0 0,5-1 0,94 11 0,-31-9 0,74-3 0,-139 1 0,0-1 0,0 0 0,-1 0 0,1 0 0,-1-1 0,1 1 0,-1-1 0,0-1 0,0 1 0,0-1 0,0 0 0,5-6 0,27-18 0,-30 22 0,0 0 0,-1-1 0,0 1 0,0-1 0,0-1 0,-1 1 0,0-1 0,-1 0 0,4-8 0,-4 6 0,0 1 0,-1 0 0,0-1 0,-1 1 0,0-1 0,1-16 0,-3-62 0,-1 45 0,0 35 0,0 0 0,-1 0 0,0-1 0,0 2 0,-1-1 0,0 0 0,-1 1 0,1-1 0,-2 1 0,1 0 0,-6-7 0,-5-9 0,8 11 0,-2 1 0,1 0 0,-13-12 0,1-3 0,16 21 0,1 0 0,-1 0 0,0 0 0,-1 1 0,1-1 0,-6-3 0,5 4 0,1-1 0,-1 1 0,1 0 0,-6-9 0,7 8 0,-1 1 0,1-1 0,-1 1 0,0 0 0,-1 0 0,-5-4 0,-23-18 0,28 21 0,1 1 0,-1 0 0,0 0 0,0 1 0,0 0 0,0 0 0,-1 0 0,1 0 0,-12-3 0,-21-6 0,28 8 0,0 0 0,-19-3 0,-16-3 0,35 6 0,-1 2 0,1 0 0,-1 0 0,-15 0 0,-14 1 0,-56 2 0,89 1 0,1-1 0,0 1 0,0 0 0,0 0 0,1 0 0,-1 1 0,-7 4 0,-37 27 0,47-31 0,1 0 0,-1 0 0,0 0 0,1 0 0,-1 1 0,1-1 0,0 1 0,0-1 0,1 1 0,-3 5 0,-11 44 0,10-32 0,1 0 0,1 0 0,1 1 0,1-1 0,1 1 0,4 30 0,-3-44 0,1 0 0,0-1 0,1 1 0,-1 0 0,2-1 0,-1 0 0,5 8 0,8 18 0,-12-24 0,1-1 0,-1 0 0,12 13 0,-3-3 0,12 23 0,-18-28 0,1 0 0,0-1 0,16 18 0,-6-3 0,-16-23 0,0 0 0,0-1 0,1 1 0,-1 0 0,1-1 0,0 0 0,5 5 0,14 14 0,-21-19 0,1-1 0,0 0 0,0 0 0,0 0 0,0 0 0,0 0 0,0 0 0,0-1 0,0 1 0,1-1 0,-1 0 0,1 1 0,-1-1 0,1 0 0,0 0 0,-1-1 0,1 1 0,0-1 0,-1 1 0,4-1 0,53 6 0,19-1 0,7-4 0,68-2 0,-92-8 0,-56 8 0,1-1 0,-1 1 0,1-1 0,-1 0 0,1-1 0,-1 1 0,0-1 0,7-4 0,10-17 0,6-4 0,-25 25 0,-1 0 0,1 0 0,-1 0 0,1 0 0,-1 0 0,0 0 0,0-1 0,0 1 0,-1-1 0,1 1 0,-1-1 0,0 0 0,0 1 0,0-1 0,0 0 0,-1 0 0,1-4 0,0-4 0,-1 0 0,-1 0 0,0 0 0,-4-18 0,3 24 0,0-1 0,-1 1 0,0-1 0,0 1 0,-1 0 0,1 0 0,-1 0 0,-1 1 0,-4-6 0,3 5 0,1-1 0,0 1 0,0-1 0,1 0 0,0-1 0,-5-10 0,6 12 0,1 0 0,-1 0 0,-1 1 0,1 0 0,-1 0 0,-8-9 0,7 8 0,0 1 0,1-1 0,-1-1 0,-5-10 0,8 12 0,-1 0 0,0 0 0,0 1 0,-1 0 0,1 0 0,-8-7 0,6 6 0,0 0 0,1 0 0,-8-11 0,-8-10-1365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186ED-447C-8357-C02A-CEFD58AC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EC9F35-D210-FDE3-5783-1B9FAC2D8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A06AAD-6C9F-D4E8-EC66-7756404D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EA553E0-1786-75A6-0A27-2DDAB4DA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0DD595-980B-1493-7BB1-46507771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92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569AD-7074-D414-8E12-3290EC1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4CA38FC-84B7-FC6F-11E5-D3B67182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ADBA6A-656A-E18B-E0AD-F41F9805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5CA5B4-2EC5-71D6-BB60-854BCE7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DE50014-E2F7-89E5-8405-3FE1BB7C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6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69B9C94-A16C-A6D5-0130-CB296622F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CAAE4E8-8941-EDEC-4482-BE468EF0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124C45-DFB2-EEE2-59C9-473BFEF8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9A06F55-84EF-29A0-5B42-BC6B011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991CA8-2123-A355-9809-02D5BB76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707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333D-3E57-2626-D39B-763CF016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16D5B7-A2DA-2256-78D4-6EF156AA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913CAF-F7CE-ACD5-3607-0117130E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4060E99-237E-F3E1-C56E-BC8D1F07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01E9AF-D582-5D64-7BE3-B70C89B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49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9FE17-9B66-1D38-4F8E-63397B01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6B641DB-41C7-407E-E4EF-A52B2256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579326-429B-9016-25D5-9890C723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768498-FF62-5786-7E88-16FAFD80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EB597B-2623-862B-7960-34E494D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6960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5E6E2-12CA-43E0-AF4D-90E06B96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F60FD4-0D1C-DCBC-9FB8-D851FEC4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3E1B777-807B-882D-D272-0F19AD81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49EE293-11F4-0D58-2357-0E68A5F2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3F344D3-BBB5-49D5-A3F5-6D5798E7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73F589-3C65-F47B-A861-215B15F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904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AACAD-BB3A-E04C-B53D-8D6531B0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5D5FC0D-8740-34FB-C3E5-9139157A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C0776CC-4217-215F-0854-43728676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0D8AC66-8832-B432-8A30-931A62E79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FFD9482-AE75-A234-E1A4-123134994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0C98EE5-CCDD-1694-8CD1-C12ADE7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EC1DB74-E55D-9C50-3A5A-032889DF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779ECC-0B6E-7DF9-4466-C547DD87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287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F70B6-3624-E8F3-3C7D-A02AECF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0C2C4C-B95C-9247-ECCD-F3CF8A2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CEC0079-E5CC-C04D-E4E7-689B5D6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ECEB649-0211-0DB9-1B62-88B13E5C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325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FD69450-9E00-CB55-FE0F-0D42C853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B295334-248B-6120-08CB-86B87FF0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48A291E-F7CA-8F9D-4B29-35B5E2A2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46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A2817-D49D-861D-DBC5-336C29FA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869AB2-4A41-44B3-D089-FC495736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33263F-84AA-BB32-6885-D897A93B3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FB2FDA3-B3F3-470C-D3CC-C109F515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E89A986-CE12-FBB5-BC0D-1F40CC82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044AECD-3547-9FDB-C70F-F12B62ED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7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C83EB-2167-9FD0-D524-430C2381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3AA247-BDCB-DCE6-E664-BC743BD65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A9B906A-19D2-40C8-864E-5C80C959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3AFDE7-4D49-14BF-4AE3-C507DC86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B81C455-36FA-81A2-695C-582FB9C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1D9B317-1683-31F7-9975-67D444E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942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7A16270-A0C6-AA7D-4C46-FE4A7595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EB488A1-C9AD-0BC9-49E9-F7A10E50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334D7-0057-F215-40CD-4A42D9DA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1FF0-A856-4E7A-B4DD-9DB70D4CF906}" type="datetimeFigureOut">
              <a:rPr lang="da-DK" smtClean="0"/>
              <a:t>22-04-2023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2AD9AC-2000-8073-0C8E-045ECC8F7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6E19ADB-A522-4FCF-621C-3335AAB7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519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740F57-DE5E-AD19-59DD-575F1B4C4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/>
              <a:t>GitHub Essentials</a:t>
            </a:r>
            <a:endParaRPr lang="da-DK" sz="7200" b="1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5DFAD8-6275-E3D0-34D3-35F5EF9DA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With Visual Studio 2022</a:t>
            </a:r>
            <a:endParaRPr lang="da-DK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90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0AF5493-7329-4561-AEBB-A944AC0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3" y="1070768"/>
            <a:ext cx="8338457" cy="454305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A23F670-5D82-8C33-13B2-FE62F1D51BC1}"/>
              </a:ext>
            </a:extLst>
          </p:cNvPr>
          <p:cNvSpPr/>
          <p:nvPr/>
        </p:nvSpPr>
        <p:spPr>
          <a:xfrm>
            <a:off x="7746274" y="5154930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14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7A83621-6D5B-9274-9793-AEB1EF14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40" y="1272539"/>
            <a:ext cx="9326880" cy="366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E9FC809-1F86-8557-3B59-44A450E0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5" y="718072"/>
            <a:ext cx="9015164" cy="5421856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B9E011F-49A5-E4AE-C20B-198910EAF294}"/>
              </a:ext>
            </a:extLst>
          </p:cNvPr>
          <p:cNvSpPr/>
          <p:nvPr/>
        </p:nvSpPr>
        <p:spPr>
          <a:xfrm>
            <a:off x="6729164" y="1192530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415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AFADDBD-508F-F205-95A0-BC7CD55F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03" y="831669"/>
            <a:ext cx="10065655" cy="540366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7504227" y="1645376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26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B82D0187-5A93-7F97-636F-5D3ECF5F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60" y="1594076"/>
            <a:ext cx="8219339" cy="357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2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4D2258D-44A9-B205-83DF-8539882C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67" y="750255"/>
            <a:ext cx="9314089" cy="50001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6789851" y="1107550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4AA465AB-BA28-FA40-72CF-F139934BCFA5}"/>
                  </a:ext>
                </a:extLst>
              </p14:cNvPr>
              <p14:cNvContentPartPr/>
              <p14:nvPr/>
            </p14:nvContentPartPr>
            <p14:xfrm>
              <a:off x="9644882" y="1636033"/>
              <a:ext cx="304920" cy="282960"/>
            </p14:xfrm>
          </p:contentPart>
        </mc:Choice>
        <mc:Fallback xmlns=""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4AA465AB-BA28-FA40-72CF-F139934BC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5882" y="1627393"/>
                <a:ext cx="3225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79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685A853-ADEF-44D3-CE74-EBCF9071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67" y="679054"/>
            <a:ext cx="9750879" cy="523468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7867537" y="1083057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6492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0E814B1F-80AD-3266-2493-C20E2936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3" y="1120051"/>
            <a:ext cx="10402455" cy="40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E096532-E643-90E2-E739-B46DBDA3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9" y="1116616"/>
            <a:ext cx="9906000" cy="42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49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8B3C0-4B42-7178-86C1-0022BB7B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(local) repository…!?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30459D-E2A7-ACCC-49D8-D10712DD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5929" cy="4351338"/>
          </a:xfrm>
        </p:spPr>
        <p:txBody>
          <a:bodyPr/>
          <a:lstStyle/>
          <a:p>
            <a:r>
              <a:rPr lang="en-US" dirty="0"/>
              <a:t>On your local PC, you have two </a:t>
            </a:r>
            <a:r>
              <a:rPr lang="en-US" b="1" dirty="0"/>
              <a:t>logical</a:t>
            </a:r>
            <a:r>
              <a:rPr lang="en-US" dirty="0"/>
              <a:t> entities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source code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repository</a:t>
            </a:r>
          </a:p>
          <a:p>
            <a:r>
              <a:rPr lang="en-US" dirty="0"/>
              <a:t>The repository is </a:t>
            </a:r>
            <a:r>
              <a:rPr lang="en-US" b="1" dirty="0"/>
              <a:t>physically</a:t>
            </a:r>
            <a:r>
              <a:rPr lang="en-US" dirty="0"/>
              <a:t> represented by a hidden folder named </a:t>
            </a:r>
            <a:r>
              <a:rPr lang="en-US" b="1" dirty="0"/>
              <a:t>.git</a:t>
            </a:r>
            <a:r>
              <a:rPr lang="en-US" dirty="0"/>
              <a:t> in your source code folder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673091E-06AF-6532-238D-C2815FFA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15" y="1753018"/>
            <a:ext cx="5925529" cy="167598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CA23C29-5326-0825-F8D1-1B609C25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15" y="3727855"/>
            <a:ext cx="5925529" cy="24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advice…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KEEP IT SIMPLE!!</a:t>
            </a:r>
          </a:p>
          <a:p>
            <a:r>
              <a:rPr lang="en-US" dirty="0"/>
              <a:t>Figure out a simple protocol for using GitHub, and stick to it.</a:t>
            </a:r>
          </a:p>
          <a:p>
            <a:r>
              <a:rPr lang="en-US" dirty="0"/>
              <a:t>Use branches, but keep the number of live branches low.</a:t>
            </a:r>
          </a:p>
          <a:p>
            <a:r>
              <a:rPr lang="en-US" dirty="0"/>
              <a:t>Merge and delete branches as soon as relevant.</a:t>
            </a:r>
          </a:p>
          <a:p>
            <a:r>
              <a:rPr lang="en-US" dirty="0"/>
              <a:t>Be very careful about multiple persons working on same files.</a:t>
            </a:r>
          </a:p>
          <a:p>
            <a:r>
              <a:rPr lang="en-US" dirty="0"/>
              <a:t>GitHub doesn’t replace communication and common sense…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435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persons (master branch only)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A invites Person B to be a </a:t>
            </a:r>
            <a:r>
              <a:rPr lang="en-US" b="1" dirty="0"/>
              <a:t>collaborator</a:t>
            </a:r>
            <a:r>
              <a:rPr lang="en-US" dirty="0"/>
              <a:t> on repository</a:t>
            </a:r>
          </a:p>
          <a:p>
            <a:r>
              <a:rPr lang="en-US" dirty="0"/>
              <a:t>Person B accepts invitation</a:t>
            </a:r>
          </a:p>
          <a:p>
            <a:r>
              <a:rPr lang="en-US" dirty="0"/>
              <a:t>Person B can now (in VS) clone repository (cloning is done once)</a:t>
            </a:r>
          </a:p>
          <a:p>
            <a:r>
              <a:rPr lang="en-US" dirty="0"/>
              <a:t>Person B can update code, commit and push (to </a:t>
            </a:r>
            <a:r>
              <a:rPr lang="en-US" b="1" dirty="0"/>
              <a:t>master</a:t>
            </a:r>
            <a:r>
              <a:rPr lang="en-US" dirty="0"/>
              <a:t> branch)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0945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>
            <a:off x="4102554" y="2076449"/>
            <a:ext cx="5808889" cy="287519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Clone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130702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H="1" flipV="1">
            <a:off x="4201886" y="2124891"/>
            <a:ext cx="5529943" cy="2756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Push</a:t>
            </a:r>
            <a:endParaRPr lang="da-DK" b="1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722B38B-06DD-A64A-B2AD-DA39EF23E452}"/>
              </a:ext>
            </a:extLst>
          </p:cNvPr>
          <p:cNvSpPr/>
          <p:nvPr/>
        </p:nvSpPr>
        <p:spPr>
          <a:xfrm>
            <a:off x="2091391" y="4781552"/>
            <a:ext cx="2374445" cy="14927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Source code</a:t>
            </a:r>
            <a:endParaRPr lang="da-DK" dirty="0"/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A22DEC2B-E76E-32BB-F912-8F43E3301EBF}"/>
              </a:ext>
            </a:extLst>
          </p:cNvPr>
          <p:cNvCxnSpPr>
            <a:cxnSpLocks/>
          </p:cNvCxnSpPr>
          <p:nvPr/>
        </p:nvCxnSpPr>
        <p:spPr>
          <a:xfrm>
            <a:off x="4609555" y="5586684"/>
            <a:ext cx="398145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5B482216-8613-509B-5BB1-EDB2A811BA75}"/>
              </a:ext>
            </a:extLst>
          </p:cNvPr>
          <p:cNvSpPr txBox="1"/>
          <p:nvPr/>
        </p:nvSpPr>
        <p:spPr>
          <a:xfrm>
            <a:off x="5097513" y="5158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Commit</a:t>
            </a:r>
            <a:endParaRPr lang="da-DK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8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F7B47BC-57EB-326E-86CC-460E1B20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6" y="1118124"/>
            <a:ext cx="9775371" cy="46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21A47CE8-33D9-296B-1712-0E7AB278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20" y="1035057"/>
            <a:ext cx="8121559" cy="44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9E26978-76DB-DFB4-C086-315A4B21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1" y="698810"/>
            <a:ext cx="6219306" cy="39297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FEE3034-B4D2-9737-7997-B383760C97D4}"/>
              </a:ext>
            </a:extLst>
          </p:cNvPr>
          <p:cNvSpPr/>
          <p:nvPr/>
        </p:nvSpPr>
        <p:spPr>
          <a:xfrm>
            <a:off x="5691051" y="3156857"/>
            <a:ext cx="1249680" cy="3614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0B825B5-5FE6-DB53-A61D-8BACF75C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863" y="1436915"/>
            <a:ext cx="3808843" cy="35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E6FCE45-FF5A-5B9C-A5F6-335F70D6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7" y="1150741"/>
            <a:ext cx="8913223" cy="38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1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7F3D9C9-F847-E0F3-C0B2-1208B233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12" y="915619"/>
            <a:ext cx="7466637" cy="52369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206344" y="1489166"/>
            <a:ext cx="2477588" cy="9797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123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B4CD3B0-52B7-7222-D297-7153B8EB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39" y="1182017"/>
            <a:ext cx="6087435" cy="427580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1572987" y="1787979"/>
            <a:ext cx="5358492" cy="13920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0462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24BFFB1-55C2-2FA4-6BA9-C5036CD6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8" y="1084496"/>
            <a:ext cx="8032296" cy="428988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6739618" y="1865539"/>
            <a:ext cx="2441122" cy="128587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7022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concepts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Git</a:t>
            </a:r>
            <a:r>
              <a:rPr lang="en-US" dirty="0"/>
              <a:t>. Source code version control software.</a:t>
            </a:r>
          </a:p>
          <a:p>
            <a:r>
              <a:rPr lang="en-US" b="1" dirty="0"/>
              <a:t>GitHub</a:t>
            </a:r>
            <a:r>
              <a:rPr lang="en-US" dirty="0"/>
              <a:t>. Website for storing source code repositories (a UI for Git).</a:t>
            </a:r>
          </a:p>
          <a:p>
            <a:r>
              <a:rPr lang="en-US" b="1" dirty="0"/>
              <a:t>Repository</a:t>
            </a:r>
            <a:r>
              <a:rPr lang="en-US" dirty="0"/>
              <a:t>. A single named source code storage unit.</a:t>
            </a:r>
          </a:p>
          <a:p>
            <a:r>
              <a:rPr lang="en-US" b="1" dirty="0"/>
              <a:t>Origin</a:t>
            </a:r>
            <a:r>
              <a:rPr lang="en-US" dirty="0"/>
              <a:t>: The instance of the repository on GitHub</a:t>
            </a:r>
          </a:p>
          <a:p>
            <a:r>
              <a:rPr lang="en-US" b="1" dirty="0"/>
              <a:t>Local repository</a:t>
            </a:r>
            <a:r>
              <a:rPr lang="en-US" dirty="0"/>
              <a:t>: The instance of the repository on your own local PC</a:t>
            </a:r>
          </a:p>
          <a:p>
            <a:r>
              <a:rPr lang="en-US" b="1" dirty="0"/>
              <a:t>Branches</a:t>
            </a:r>
            <a:r>
              <a:rPr lang="en-US" dirty="0"/>
              <a:t>: Named versions of a repository</a:t>
            </a:r>
          </a:p>
          <a:p>
            <a:r>
              <a:rPr lang="en-US" b="1" dirty="0"/>
              <a:t>Master</a:t>
            </a:r>
            <a:r>
              <a:rPr lang="en-US" dirty="0"/>
              <a:t>: The “main” branch of a repository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3732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person, using branches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28414" cy="4351338"/>
          </a:xfrm>
        </p:spPr>
        <p:txBody>
          <a:bodyPr/>
          <a:lstStyle/>
          <a:p>
            <a:r>
              <a:rPr lang="en-US" dirty="0"/>
              <a:t>Person A creates a new branch to implement a new feature</a:t>
            </a:r>
          </a:p>
          <a:p>
            <a:r>
              <a:rPr lang="en-US" dirty="0"/>
              <a:t>Person A implements new feature (in new branch)</a:t>
            </a:r>
          </a:p>
          <a:p>
            <a:r>
              <a:rPr lang="en-US" dirty="0"/>
              <a:t>Person A commits and pushes the new feature (in new branch)</a:t>
            </a:r>
          </a:p>
          <a:p>
            <a:r>
              <a:rPr lang="en-US" dirty="0"/>
              <a:t>Person A creates a </a:t>
            </a:r>
            <a:r>
              <a:rPr lang="en-US" b="1" dirty="0"/>
              <a:t>pull request </a:t>
            </a:r>
            <a:r>
              <a:rPr lang="en-US" dirty="0"/>
              <a:t>concerning the new branch (</a:t>
            </a:r>
            <a:r>
              <a:rPr lang="en-US" b="1" dirty="0"/>
              <a:t>NB</a:t>
            </a:r>
            <a:r>
              <a:rPr lang="en-US" dirty="0"/>
              <a:t>: You can do several commits/push on a branch before creating a pull request)</a:t>
            </a:r>
          </a:p>
          <a:p>
            <a:r>
              <a:rPr lang="en-US" b="1" dirty="0"/>
              <a:t>Pull Request</a:t>
            </a:r>
            <a:r>
              <a:rPr lang="en-US" dirty="0"/>
              <a:t>: Request that a named branch is merged into the </a:t>
            </a:r>
            <a:r>
              <a:rPr lang="en-US" b="1" dirty="0"/>
              <a:t>master</a:t>
            </a:r>
            <a:r>
              <a:rPr lang="en-US" dirty="0"/>
              <a:t> branch. The named branch is often deleted afterwards.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634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979282C5-4E15-7983-0013-1105A14E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2" y="658969"/>
            <a:ext cx="8726261" cy="488326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8919482" y="3065690"/>
            <a:ext cx="1118507" cy="6204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8878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E224B49-B6A3-3AD4-F43A-156C2CB6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82" y="1393372"/>
            <a:ext cx="7143750" cy="34671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1118506" y="1930855"/>
            <a:ext cx="7768319" cy="8245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014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4D9C4B53-FFE2-E2C9-2C14-189F4F78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93" y="532280"/>
            <a:ext cx="8940914" cy="5219459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735661" y="5306787"/>
            <a:ext cx="2601346" cy="8245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019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0B3918C-FF6E-688A-44BF-F0020338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78" y="500732"/>
            <a:ext cx="9512414" cy="55530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241721" y="1428750"/>
            <a:ext cx="3473903" cy="13756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745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6558C5B-EA75-09A8-9787-0177D78F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029587"/>
            <a:ext cx="10136777" cy="43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2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059DE4F-15B2-751D-AC21-79C34D41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476023"/>
            <a:ext cx="5886703" cy="590595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380BB2E-14C0-0172-7D36-CF7D8AE72DFA}"/>
              </a:ext>
            </a:extLst>
          </p:cNvPr>
          <p:cNvSpPr/>
          <p:nvPr/>
        </p:nvSpPr>
        <p:spPr>
          <a:xfrm>
            <a:off x="2833007" y="763361"/>
            <a:ext cx="4029075" cy="395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6315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1056FAF-9291-44F3-F5EC-9B719515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456702"/>
            <a:ext cx="7250448" cy="58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2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3240248-8A2A-D2BE-F8C7-8D192113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07" y="492066"/>
            <a:ext cx="8151222" cy="59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5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F4D2A176-63DF-30B8-1A70-72F2C9B7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844730"/>
            <a:ext cx="11073524" cy="50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6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concepts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Branches will be </a:t>
            </a:r>
            <a:r>
              <a:rPr lang="en-US" u="sng" dirty="0"/>
              <a:t>different</a:t>
            </a:r>
            <a:r>
              <a:rPr lang="en-US" dirty="0"/>
              <a:t> from each other</a:t>
            </a:r>
          </a:p>
          <a:p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branch is “the truth”. Other branches will exist for a certain period of time, but will ultimately be </a:t>
            </a:r>
            <a:r>
              <a:rPr lang="en-US" b="1" dirty="0"/>
              <a:t>merged</a:t>
            </a:r>
            <a:r>
              <a:rPr lang="en-US" dirty="0"/>
              <a:t> into the master branch.</a:t>
            </a:r>
          </a:p>
          <a:p>
            <a:r>
              <a:rPr lang="en-US" dirty="0"/>
              <a:t>In Visual Studio, the </a:t>
            </a:r>
            <a:r>
              <a:rPr lang="en-US" b="1" dirty="0"/>
              <a:t>Git</a:t>
            </a:r>
            <a:r>
              <a:rPr lang="en-US" dirty="0"/>
              <a:t> menu and the </a:t>
            </a:r>
            <a:r>
              <a:rPr lang="en-US" b="1" dirty="0"/>
              <a:t>Git Changes</a:t>
            </a:r>
            <a:r>
              <a:rPr lang="en-US" dirty="0"/>
              <a:t> view are your main tools for managing source code control with GitHub.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58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persons, using branches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85489" cy="4351338"/>
          </a:xfrm>
        </p:spPr>
        <p:txBody>
          <a:bodyPr/>
          <a:lstStyle/>
          <a:p>
            <a:r>
              <a:rPr lang="en-US" dirty="0"/>
              <a:t>In principle no different than one person using branches</a:t>
            </a:r>
          </a:p>
          <a:p>
            <a:r>
              <a:rPr lang="en-US" dirty="0"/>
              <a:t>Agree upon a protocol for creating/merging of branches</a:t>
            </a:r>
          </a:p>
          <a:p>
            <a:r>
              <a:rPr lang="en-US" dirty="0"/>
              <a:t>Who creates pull request, who reviews, what are conditions for accepting a pull request, etc..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BEWARE</a:t>
            </a:r>
            <a:r>
              <a:rPr lang="en-US" dirty="0">
                <a:solidFill>
                  <a:srgbClr val="FF0000"/>
                </a:solidFill>
              </a:rPr>
              <a:t> of the dreaded </a:t>
            </a:r>
            <a:r>
              <a:rPr lang="en-US" b="1" dirty="0">
                <a:solidFill>
                  <a:srgbClr val="FF0000"/>
                </a:solidFill>
              </a:rPr>
              <a:t>Merge Conflict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215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584730CF-3500-8A33-202E-7F4694A6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6" y="832817"/>
            <a:ext cx="11129554" cy="43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848C5E6-0304-5AD8-B6C7-6C7A9064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4" y="766694"/>
            <a:ext cx="8721090" cy="57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8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BA7F0B0-2307-8ADB-0E15-592A2463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67" y="351593"/>
            <a:ext cx="8858919" cy="63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6DAA9C6-B76F-5B4E-6A93-9F7D6E27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0" y="273669"/>
            <a:ext cx="6750143" cy="6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54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05A6E8B-985E-A63A-E191-090F6370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6249"/>
            <a:ext cx="9722974" cy="58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67CE006-4857-8EB1-F7B8-64B80F04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17" y="460726"/>
            <a:ext cx="8040746" cy="59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1E624FC-F6D9-4E85-8590-E01EB922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32" y="376648"/>
            <a:ext cx="8066765" cy="61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0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812DD2E-D0DD-9933-C5DA-147ABA1F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456750"/>
            <a:ext cx="9266554" cy="60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5DECC5D-C1D7-057E-FBDC-38CC0C0E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23" y="304800"/>
            <a:ext cx="968604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8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  <a:p>
            <a:r>
              <a:rPr lang="en-US" dirty="0"/>
              <a:t>(person A, </a:t>
            </a:r>
          </a:p>
          <a:p>
            <a:r>
              <a:rPr lang="en-US" dirty="0"/>
              <a:t>invites person B)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4453619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A local PC</a:t>
            </a:r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1B35E9-0012-0168-5967-2080EB8EAFEC}"/>
              </a:ext>
            </a:extLst>
          </p:cNvPr>
          <p:cNvSpPr/>
          <p:nvPr/>
        </p:nvSpPr>
        <p:spPr>
          <a:xfrm>
            <a:off x="7290705" y="4365171"/>
            <a:ext cx="4453619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766082" y="4781551"/>
            <a:ext cx="4083504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A276973-5B33-30E3-193B-889D90B88F36}"/>
              </a:ext>
            </a:extLst>
          </p:cNvPr>
          <p:cNvSpPr/>
          <p:nvPr/>
        </p:nvSpPr>
        <p:spPr>
          <a:xfrm>
            <a:off x="7475763" y="4781551"/>
            <a:ext cx="4083504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2046515" y="4993821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V="1">
            <a:off x="2898321" y="2124891"/>
            <a:ext cx="1303565" cy="2443027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2580031" y="321439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Creates</a:t>
            </a:r>
            <a:endParaRPr lang="da-DK" b="1" dirty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AD97BC34-5487-5809-1E8C-DDD9FF50DBC3}"/>
              </a:ext>
            </a:extLst>
          </p:cNvPr>
          <p:cNvSpPr/>
          <p:nvPr/>
        </p:nvSpPr>
        <p:spPr>
          <a:xfrm>
            <a:off x="8825729" y="4993821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7BD60D9F-FEBB-9073-BB56-B5E767B58123}"/>
              </a:ext>
            </a:extLst>
          </p:cNvPr>
          <p:cNvCxnSpPr>
            <a:cxnSpLocks/>
          </p:cNvCxnSpPr>
          <p:nvPr/>
        </p:nvCxnSpPr>
        <p:spPr>
          <a:xfrm>
            <a:off x="4937760" y="2177551"/>
            <a:ext cx="4579754" cy="299534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1BDE615F-4BD2-4B89-224E-EA6DB961B710}"/>
              </a:ext>
            </a:extLst>
          </p:cNvPr>
          <p:cNvSpPr txBox="1"/>
          <p:nvPr/>
        </p:nvSpPr>
        <p:spPr>
          <a:xfrm>
            <a:off x="7290705" y="32443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Clones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229228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B2860A7D-87A2-F17B-33F1-52F29843F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440231"/>
            <a:ext cx="10028702" cy="58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36E29C3D-9C7A-D9A9-3F5D-8431B97A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43" y="1689463"/>
            <a:ext cx="7060411" cy="502049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86AE43-355D-26B8-2836-3B8FF156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9033"/>
            <a:ext cx="9098596" cy="13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7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5729E62A-3934-74F2-6A47-83F1C0F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74698"/>
            <a:ext cx="11016343" cy="40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advice (once more)…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KEEP IT SIMPLE!!</a:t>
            </a:r>
          </a:p>
          <a:p>
            <a:r>
              <a:rPr lang="en-US" sz="2600"/>
              <a:t>Figure out a simple scheme for using GitHub, and stick to it.</a:t>
            </a:r>
          </a:p>
          <a:p>
            <a:r>
              <a:rPr lang="en-US" sz="2600"/>
              <a:t>Use branches, but keep the number of live branches low.</a:t>
            </a:r>
          </a:p>
          <a:p>
            <a:r>
              <a:rPr lang="en-US" sz="2600"/>
              <a:t>Merge and delete branches as soon as relevant.</a:t>
            </a:r>
          </a:p>
          <a:p>
            <a:r>
              <a:rPr lang="en-US" sz="2600"/>
              <a:t>Be very careful about multiple persons working on same files.</a:t>
            </a:r>
          </a:p>
          <a:p>
            <a:r>
              <a:rPr lang="en-US" sz="2600"/>
              <a:t>In particular, be aware of changes that changes the </a:t>
            </a:r>
            <a:r>
              <a:rPr lang="en-US" sz="2600" b="1"/>
              <a:t>.</a:t>
            </a:r>
            <a:r>
              <a:rPr lang="en-US" sz="2600" b="1" err="1"/>
              <a:t>csproj</a:t>
            </a:r>
            <a:r>
              <a:rPr lang="en-US" sz="2600" b="1"/>
              <a:t> </a:t>
            </a:r>
            <a:r>
              <a:rPr lang="en-US" sz="2600"/>
              <a:t>file!</a:t>
            </a:r>
          </a:p>
          <a:p>
            <a:r>
              <a:rPr lang="en-US" sz="2600"/>
              <a:t>GitHub doesn’t replace communication and common sense…</a:t>
            </a:r>
            <a:endParaRPr lang="da-DK" sz="2600"/>
          </a:p>
        </p:txBody>
      </p:sp>
    </p:spTree>
    <p:extLst>
      <p:ext uri="{BB962C8B-B14F-4D97-AF65-F5344CB8AC3E}">
        <p14:creationId xmlns:p14="http://schemas.microsoft.com/office/powerpoint/2010/main" val="419890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GitHub playbook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Agree upfront on a simple and realistic protocol</a:t>
            </a:r>
          </a:p>
          <a:p>
            <a:r>
              <a:rPr lang="en-US" sz="2600"/>
              <a:t>All group members have a GitHub account</a:t>
            </a:r>
          </a:p>
          <a:p>
            <a:r>
              <a:rPr lang="en-US" sz="2600"/>
              <a:t>One member creates the project in VS, and creates repository</a:t>
            </a:r>
          </a:p>
          <a:p>
            <a:r>
              <a:rPr lang="en-US" sz="2600"/>
              <a:t>Creator invites all group members to be collaborators</a:t>
            </a:r>
          </a:p>
          <a:p>
            <a:r>
              <a:rPr lang="en-US" sz="2600"/>
              <a:t>Members typically work on a single feature branch</a:t>
            </a:r>
          </a:p>
          <a:p>
            <a:r>
              <a:rPr lang="en-US" sz="2600"/>
              <a:t>Feature branches are kept as small as possible, and exist as briefly as possible</a:t>
            </a:r>
          </a:p>
          <a:p>
            <a:r>
              <a:rPr lang="en-US" sz="2600"/>
              <a:t>Never accumulate large sets of unmerged changes!</a:t>
            </a:r>
            <a:endParaRPr lang="da-DK" sz="2600"/>
          </a:p>
        </p:txBody>
      </p:sp>
    </p:spTree>
    <p:extLst>
      <p:ext uri="{BB962C8B-B14F-4D97-AF65-F5344CB8AC3E}">
        <p14:creationId xmlns:p14="http://schemas.microsoft.com/office/powerpoint/2010/main" val="263331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person (master branch only)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A creates new VS project</a:t>
            </a:r>
          </a:p>
          <a:p>
            <a:r>
              <a:rPr lang="en-US" dirty="0"/>
              <a:t>Person A adds to Source control (local + GitHub repo created)</a:t>
            </a:r>
          </a:p>
          <a:p>
            <a:r>
              <a:rPr lang="en-US" dirty="0"/>
              <a:t>Person A can update code, commit and push (to </a:t>
            </a:r>
            <a:r>
              <a:rPr lang="en-US" b="1" dirty="0"/>
              <a:t>master</a:t>
            </a:r>
            <a:r>
              <a:rPr lang="en-US" dirty="0"/>
              <a:t> branch)</a:t>
            </a:r>
          </a:p>
          <a:p>
            <a:r>
              <a:rPr lang="en-US" b="1">
                <a:solidFill>
                  <a:srgbClr val="FF0000"/>
                </a:solidFill>
              </a:rPr>
              <a:t>Remember</a:t>
            </a:r>
            <a:r>
              <a:rPr lang="en-US"/>
              <a:t>: </a:t>
            </a:r>
            <a:r>
              <a:rPr lang="en-US" dirty="0"/>
              <a:t>getting code from local PC to GitHub repository is a two-step procedure:</a:t>
            </a:r>
          </a:p>
          <a:p>
            <a:pPr lvl="1"/>
            <a:r>
              <a:rPr lang="en-US" b="1" dirty="0"/>
              <a:t>Commit</a:t>
            </a:r>
            <a:r>
              <a:rPr lang="en-US" dirty="0"/>
              <a:t> changes (to local repository)</a:t>
            </a:r>
          </a:p>
          <a:p>
            <a:pPr lvl="1"/>
            <a:r>
              <a:rPr lang="en-US" b="1" dirty="0"/>
              <a:t>Push</a:t>
            </a:r>
            <a:r>
              <a:rPr lang="en-US" dirty="0"/>
              <a:t> commit to Origin (i.e. to GitHub repository)</a:t>
            </a:r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14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A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H="1" flipV="1">
            <a:off x="4201886" y="2124891"/>
            <a:ext cx="5529943" cy="2756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Push</a:t>
            </a:r>
            <a:endParaRPr lang="da-DK" b="1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722B38B-06DD-A64A-B2AD-DA39EF23E452}"/>
              </a:ext>
            </a:extLst>
          </p:cNvPr>
          <p:cNvSpPr/>
          <p:nvPr/>
        </p:nvSpPr>
        <p:spPr>
          <a:xfrm>
            <a:off x="2091391" y="4781552"/>
            <a:ext cx="2374445" cy="14927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Source code</a:t>
            </a:r>
            <a:endParaRPr lang="da-DK" dirty="0"/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A22DEC2B-E76E-32BB-F912-8F43E3301EBF}"/>
              </a:ext>
            </a:extLst>
          </p:cNvPr>
          <p:cNvCxnSpPr>
            <a:cxnSpLocks/>
          </p:cNvCxnSpPr>
          <p:nvPr/>
        </p:nvCxnSpPr>
        <p:spPr>
          <a:xfrm>
            <a:off x="4609555" y="5586684"/>
            <a:ext cx="398145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5B482216-8613-509B-5BB1-EDB2A811BA75}"/>
              </a:ext>
            </a:extLst>
          </p:cNvPr>
          <p:cNvSpPr txBox="1"/>
          <p:nvPr/>
        </p:nvSpPr>
        <p:spPr>
          <a:xfrm>
            <a:off x="5097513" y="5158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Commit</a:t>
            </a:r>
            <a:endParaRPr lang="da-DK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0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54BCEF64-07B6-BAF2-BE6F-7A34E14B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091" y="1164803"/>
            <a:ext cx="7416301" cy="4460933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F769625-95C4-A99F-5ABA-7A5FCE21E18D}"/>
              </a:ext>
            </a:extLst>
          </p:cNvPr>
          <p:cNvSpPr/>
          <p:nvPr/>
        </p:nvSpPr>
        <p:spPr>
          <a:xfrm>
            <a:off x="6831874" y="4950823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54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E5B26A3-26AE-C89E-7DB1-B07E0E60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97" y="601646"/>
            <a:ext cx="8072846" cy="45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0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733</Words>
  <Application>Microsoft Office PowerPoint</Application>
  <PresentationFormat>Widescreen</PresentationFormat>
  <Paragraphs>103</Paragraphs>
  <Slides>54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Office-tema</vt:lpstr>
      <vt:lpstr>GitHub Essentials</vt:lpstr>
      <vt:lpstr>Best advice…</vt:lpstr>
      <vt:lpstr>Main concepts</vt:lpstr>
      <vt:lpstr>Main concepts</vt:lpstr>
      <vt:lpstr>PowerPoint-præsentation</vt:lpstr>
      <vt:lpstr>Single person (master branch only)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Where is my (local) repository…!?</vt:lpstr>
      <vt:lpstr>Two persons (master branch only)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One person, using branches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Two persons, using branches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Best advice (once more)…</vt:lpstr>
      <vt:lpstr>GitHub playbook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Essentials</dc:title>
  <dc:creator>per</dc:creator>
  <cp:lastModifiedBy>per</cp:lastModifiedBy>
  <cp:revision>15</cp:revision>
  <dcterms:created xsi:type="dcterms:W3CDTF">2023-04-20T13:55:56Z</dcterms:created>
  <dcterms:modified xsi:type="dcterms:W3CDTF">2023-04-22T09:40:52Z</dcterms:modified>
</cp:coreProperties>
</file>